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8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6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1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4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6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8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0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4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8F98-EB71-4E78-B586-3FEA4C1A821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A603-40BA-4434-9013-CB2E105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63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Flipping the Classroom led to Better Outcomes for College Algebra and Foundations of Quantitative Reasoning Students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238"/>
            <a:ext cx="9144000" cy="1655762"/>
          </a:xfrm>
        </p:spPr>
        <p:txBody>
          <a:bodyPr/>
          <a:lstStyle/>
          <a:p>
            <a:r>
              <a:rPr lang="en-US" dirty="0"/>
              <a:t>Ralph Stikeleather</a:t>
            </a:r>
          </a:p>
          <a:p>
            <a:r>
              <a:rPr lang="en-US" dirty="0"/>
              <a:t>University of Cincinnati- Blue Ash College</a:t>
            </a:r>
          </a:p>
        </p:txBody>
      </p:sp>
    </p:spTree>
    <p:extLst>
      <p:ext uri="{BB962C8B-B14F-4D97-AF65-F5344CB8AC3E}">
        <p14:creationId xmlns:p14="http://schemas.microsoft.com/office/powerpoint/2010/main" val="312431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Teaching in Fall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minute hire, limited time for preparation</a:t>
            </a:r>
          </a:p>
          <a:p>
            <a:r>
              <a:rPr lang="en-US" dirty="0"/>
              <a:t>Guided Lecture Notes and similar examples</a:t>
            </a:r>
          </a:p>
          <a:p>
            <a:r>
              <a:rPr lang="en-US" dirty="0"/>
              <a:t>Students completed homework after class, due 1 week later</a:t>
            </a:r>
          </a:p>
          <a:p>
            <a:r>
              <a:rPr lang="en-US" dirty="0" err="1"/>
              <a:t>MyMathLab</a:t>
            </a:r>
            <a:r>
              <a:rPr lang="en-US" dirty="0"/>
              <a:t> used for homework and quizzes</a:t>
            </a:r>
          </a:p>
          <a:p>
            <a:r>
              <a:rPr lang="en-US" dirty="0"/>
              <a:t>Series of short online quizzes before each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8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95275"/>
            <a:ext cx="10858500" cy="1395413"/>
          </a:xfrm>
        </p:spPr>
        <p:txBody>
          <a:bodyPr/>
          <a:lstStyle/>
          <a:p>
            <a:r>
              <a:rPr lang="en-US" dirty="0"/>
              <a:t>Benefits and Challenges of Traditional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81150"/>
            <a:ext cx="11386358" cy="51105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Benefit</a:t>
            </a:r>
          </a:p>
          <a:p>
            <a:r>
              <a:rPr lang="en-US" dirty="0"/>
              <a:t>Instructor able to prepare for class quickly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Challenges:</a:t>
            </a:r>
          </a:p>
          <a:p>
            <a:r>
              <a:rPr lang="en-US" dirty="0"/>
              <a:t>Not the best use of class time for instructor to read definitions and show basic examples. Students could learn at home!</a:t>
            </a:r>
          </a:p>
          <a:p>
            <a:r>
              <a:rPr lang="en-US" dirty="0"/>
              <a:t>Students became delayed in their focus on the material. Attentive to what’s due tomorrow (and introduced a week ago). Not ready to focus on new material. </a:t>
            </a:r>
          </a:p>
          <a:p>
            <a:r>
              <a:rPr lang="en-US" dirty="0"/>
              <a:t>Students seemed surprised by low test scores. Realized their problems too late.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1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Flipped Classroom Teaching in Spring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1" y="1543050"/>
            <a:ext cx="10801350" cy="4633913"/>
          </a:xfrm>
        </p:spPr>
        <p:txBody>
          <a:bodyPr>
            <a:normAutofit/>
          </a:bodyPr>
          <a:lstStyle/>
          <a:p>
            <a:r>
              <a:rPr lang="en-US" dirty="0"/>
              <a:t>Students complete guided lecture notes packet before class using </a:t>
            </a:r>
            <a:r>
              <a:rPr lang="en-US" dirty="0" err="1"/>
              <a:t>MyMathLab’s</a:t>
            </a:r>
            <a:r>
              <a:rPr lang="en-US" dirty="0"/>
              <a:t> videos, animations, PowerPoint and eBook.</a:t>
            </a:r>
          </a:p>
          <a:p>
            <a:r>
              <a:rPr lang="en-US" dirty="0"/>
              <a:t>Students work similar exercises in the packet and check answers online before class (Instructor-made questions: 1 attempt).</a:t>
            </a:r>
          </a:p>
          <a:p>
            <a:r>
              <a:rPr lang="en-US" dirty="0"/>
              <a:t>Instructor analyzes student online performance and structures first part of lesson to review challenging exercises.</a:t>
            </a:r>
          </a:p>
          <a:p>
            <a:r>
              <a:rPr lang="en-US" dirty="0"/>
              <a:t>Students practice publisher-created </a:t>
            </a:r>
            <a:r>
              <a:rPr lang="en-US" dirty="0" err="1"/>
              <a:t>MyMathLab</a:t>
            </a:r>
            <a:r>
              <a:rPr lang="en-US" dirty="0"/>
              <a:t> exercises in class, or later that day. Keep all shown work in portfolio.</a:t>
            </a:r>
          </a:p>
          <a:p>
            <a:r>
              <a:rPr lang="en-US" dirty="0"/>
              <a:t>Exit quiz- final 10 minutes of class, every day, over current material.</a:t>
            </a:r>
          </a:p>
          <a:p>
            <a:r>
              <a:rPr lang="en-US" dirty="0"/>
              <a:t>Reinforcement homework assignments due 2 days before each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8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Flipped Classroom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314450"/>
            <a:ext cx="11268075" cy="5353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Before Class</a:t>
            </a:r>
          </a:p>
          <a:p>
            <a:r>
              <a:rPr lang="en-US" dirty="0"/>
              <a:t>Students can learn introductory concepts without a teacher present.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During Class</a:t>
            </a:r>
          </a:p>
          <a:p>
            <a:r>
              <a:rPr lang="en-US" dirty="0"/>
              <a:t>Teacher can focus on most challenging concepts and make greater impact.</a:t>
            </a:r>
          </a:p>
          <a:p>
            <a:r>
              <a:rPr lang="en-US" dirty="0"/>
              <a:t>Students focused on the section of the day, instead of a previous section with an upcoming homework deadline.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Class</a:t>
            </a:r>
          </a:p>
          <a:p>
            <a:r>
              <a:rPr lang="en-US" dirty="0"/>
              <a:t>Students got frequent low-stakes feedback to check their understanding. Were more prepared for tests (and did better), or withdrew from course faster!</a:t>
            </a:r>
          </a:p>
        </p:txBody>
      </p:sp>
    </p:spTree>
    <p:extLst>
      <p:ext uri="{BB962C8B-B14F-4D97-AF65-F5344CB8AC3E}">
        <p14:creationId xmlns:p14="http://schemas.microsoft.com/office/powerpoint/2010/main" val="349945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Flipped Classroom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attitudes about format and adjusting to format</a:t>
            </a:r>
          </a:p>
          <a:p>
            <a:r>
              <a:rPr lang="en-US" dirty="0"/>
              <a:t>Large instructor time commitment before first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6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 the Flipped Model in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more group work activities in class. Allow the publisher- created </a:t>
            </a:r>
            <a:r>
              <a:rPr lang="en-US" dirty="0" err="1"/>
              <a:t>MyMathLab</a:t>
            </a:r>
            <a:r>
              <a:rPr lang="en-US" dirty="0"/>
              <a:t> questions to be answered before, during, or shortly after class.</a:t>
            </a:r>
          </a:p>
          <a:p>
            <a:r>
              <a:rPr lang="en-US" dirty="0"/>
              <a:t>Keep portfolio requirement but give more regular feedback from small assessments.</a:t>
            </a:r>
          </a:p>
          <a:p>
            <a:r>
              <a:rPr lang="en-US" dirty="0"/>
              <a:t>Instead of dropping low scores, implement a flex points system or allow for built in bonuses for students who show up to exceed expectations!</a:t>
            </a:r>
          </a:p>
        </p:txBody>
      </p:sp>
    </p:spTree>
    <p:extLst>
      <p:ext uri="{BB962C8B-B14F-4D97-AF65-F5344CB8AC3E}">
        <p14:creationId xmlns:p14="http://schemas.microsoft.com/office/powerpoint/2010/main" val="378762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Attending!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Ralph Stikeleather</a:t>
            </a:r>
          </a:p>
          <a:p>
            <a:pPr marL="0" indent="0">
              <a:buNone/>
            </a:pPr>
            <a:r>
              <a:rPr lang="en-US" dirty="0"/>
              <a:t>Business Cell: (513) 549-PLUS (7587)</a:t>
            </a:r>
          </a:p>
          <a:p>
            <a:pPr marL="0" indent="0">
              <a:buNone/>
            </a:pPr>
            <a:r>
              <a:rPr lang="en-US" dirty="0"/>
              <a:t>Permanent Email: Math.Ralph@gmail.com</a:t>
            </a:r>
          </a:p>
        </p:txBody>
      </p:sp>
    </p:spTree>
    <p:extLst>
      <p:ext uri="{BB962C8B-B14F-4D97-AF65-F5344CB8AC3E}">
        <p14:creationId xmlns:p14="http://schemas.microsoft.com/office/powerpoint/2010/main" val="160421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Flipping the Classroom led to Better Outcomes for College Algebra and Foundations of Quantitative Reasoning Students </vt:lpstr>
      <vt:lpstr>Traditional Teaching in Fall 2018</vt:lpstr>
      <vt:lpstr>Benefits and Challenges of Traditional Teaching</vt:lpstr>
      <vt:lpstr>Flipped Classroom Teaching in Spring 2019</vt:lpstr>
      <vt:lpstr>Benefits of Flipped Classroom Teaching</vt:lpstr>
      <vt:lpstr>Challenges of Flipped Classroom Teaching</vt:lpstr>
      <vt:lpstr>Fine-Tuning the Flipped Model in Future</vt:lpstr>
      <vt:lpstr>Thank You for Attending!</vt:lpstr>
    </vt:vector>
  </TitlesOfParts>
  <Company>University of Cincinnati Blue Ash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Flipping the Classroom led to Better Outcomes for College Algebra and Foundations of Quantitative Reasoning Students </dc:title>
  <dc:creator>Ralph Stikeleather</dc:creator>
  <cp:lastModifiedBy>Ralph Stikeleather</cp:lastModifiedBy>
  <cp:revision>14</cp:revision>
  <dcterms:created xsi:type="dcterms:W3CDTF">2019-07-30T19:46:42Z</dcterms:created>
  <dcterms:modified xsi:type="dcterms:W3CDTF">2019-07-31T18:54:53Z</dcterms:modified>
</cp:coreProperties>
</file>